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7" r:id="rId2"/>
    <p:sldId id="268" r:id="rId3"/>
    <p:sldId id="269" r:id="rId4"/>
    <p:sldId id="272" r:id="rId5"/>
    <p:sldId id="263" r:id="rId6"/>
    <p:sldId id="258" r:id="rId7"/>
    <p:sldId id="259" r:id="rId8"/>
    <p:sldId id="260" r:id="rId9"/>
    <p:sldId id="271" r:id="rId10"/>
    <p:sldId id="266" r:id="rId11"/>
    <p:sldId id="273" r:id="rId12"/>
    <p:sldId id="261" r:id="rId13"/>
    <p:sldId id="265" r:id="rId14"/>
    <p:sldId id="280" r:id="rId15"/>
    <p:sldId id="279" r:id="rId16"/>
    <p:sldId id="277" r:id="rId17"/>
    <p:sldId id="278" r:id="rId18"/>
    <p:sldId id="281" r:id="rId19"/>
    <p:sldId id="282" r:id="rId20"/>
    <p:sldId id="28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44" autoAdjust="0"/>
    <p:restoredTop sz="93250" autoAdjust="0"/>
  </p:normalViewPr>
  <p:slideViewPr>
    <p:cSldViewPr>
      <p:cViewPr varScale="1">
        <p:scale>
          <a:sx n="58" d="100"/>
          <a:sy n="58" d="100"/>
        </p:scale>
        <p:origin x="54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2591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497AA-6DB5-4667-8B04-AF9FF75D8304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7D152-9B63-49C0-8529-FC42BCEBA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2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2ED2B29-5353-4564-BFB4-C1A075A1C730}" type="datetimeFigureOut">
              <a:rPr lang="en-US" smtClean="0"/>
              <a:pPr/>
              <a:t>12/21/2018</a:t>
            </a:fld>
            <a:endParaRPr lang="en-US" dirty="0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EAE997-1A8D-4626-9D1B-4F61C08CEE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2B29-5353-4564-BFB4-C1A075A1C730}" type="datetimeFigureOut">
              <a:rPr lang="en-US" smtClean="0"/>
              <a:pPr/>
              <a:t>12/21/2018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E997-1A8D-4626-9D1B-4F61C08CEE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2ED2B29-5353-4564-BFB4-C1A075A1C730}" type="datetimeFigureOut">
              <a:rPr lang="en-US" smtClean="0"/>
              <a:pPr/>
              <a:t>12/21/2018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AEAE997-1A8D-4626-9D1B-4F61C08CEE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2B29-5353-4564-BFB4-C1A075A1C730}" type="datetimeFigureOut">
              <a:rPr lang="en-US" smtClean="0"/>
              <a:pPr/>
              <a:t>12/21/2018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EAE997-1A8D-4626-9D1B-4F61C08CEE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2B29-5353-4564-BFB4-C1A075A1C730}" type="datetimeFigureOut">
              <a:rPr lang="en-US" smtClean="0"/>
              <a:pPr/>
              <a:t>12/21/2018</a:t>
            </a:fld>
            <a:endParaRPr lang="en-US" dirty="0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AEAE997-1A8D-4626-9D1B-4F61C08CEE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2ED2B29-5353-4564-BFB4-C1A075A1C730}" type="datetimeFigureOut">
              <a:rPr lang="en-US" smtClean="0"/>
              <a:pPr/>
              <a:t>12/21/2018</a:t>
            </a:fld>
            <a:endParaRPr lang="en-US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AEAE997-1A8D-4626-9D1B-4F61C08CEE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2ED2B29-5353-4564-BFB4-C1A075A1C730}" type="datetimeFigureOut">
              <a:rPr lang="en-US" smtClean="0"/>
              <a:pPr/>
              <a:t>12/21/2018</a:t>
            </a:fld>
            <a:endParaRPr lang="en-US" dirty="0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AEAE997-1A8D-4626-9D1B-4F61C08CEE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2B29-5353-4564-BFB4-C1A075A1C730}" type="datetimeFigureOut">
              <a:rPr lang="en-US" smtClean="0"/>
              <a:pPr/>
              <a:t>12/21/2018</a:t>
            </a:fld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EAE997-1A8D-4626-9D1B-4F61C08CEE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2B29-5353-4564-BFB4-C1A075A1C730}" type="datetimeFigureOut">
              <a:rPr lang="en-US" smtClean="0"/>
              <a:pPr/>
              <a:t>12/21/2018</a:t>
            </a:fld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EAE997-1A8D-4626-9D1B-4F61C08CEE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2B29-5353-4564-BFB4-C1A075A1C730}" type="datetimeFigureOut">
              <a:rPr lang="en-US" smtClean="0"/>
              <a:pPr/>
              <a:t>12/21/2018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EAE997-1A8D-4626-9D1B-4F61C08CEE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2ED2B29-5353-4564-BFB4-C1A075A1C730}" type="datetimeFigureOut">
              <a:rPr lang="en-US" smtClean="0"/>
              <a:pPr/>
              <a:t>12/21/2018</a:t>
            </a:fld>
            <a:endParaRPr lang="en-US" dirty="0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AEAE997-1A8D-4626-9D1B-4F61C08CEE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dirty="0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ED2B29-5353-4564-BFB4-C1A075A1C730}" type="datetimeFigureOut">
              <a:rPr lang="en-US" smtClean="0"/>
              <a:pPr/>
              <a:t>12/21/2018</a:t>
            </a:fld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AEAE997-1A8D-4626-9D1B-4F61C08CEE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4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lecture: Complementary </a:t>
            </a:r>
            <a:r>
              <a:rPr lang="en-US" sz="3200" b="1" dirty="0" smtClean="0">
                <a:solidFill>
                  <a:srgbClr val="FF0000"/>
                </a:solidFill>
              </a:rPr>
              <a:t>and alternative medicine (CAM) 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(CAM)</a:t>
            </a:r>
            <a:r>
              <a:rPr lang="en-US" b="1" dirty="0"/>
              <a:t> refers to: </a:t>
            </a:r>
            <a:endParaRPr lang="en-US" b="1" dirty="0" smtClean="0"/>
          </a:p>
          <a:p>
            <a:r>
              <a:rPr lang="en-US" b="1" dirty="0" smtClean="0"/>
              <a:t>a </a:t>
            </a:r>
            <a:r>
              <a:rPr lang="en-US" b="1" dirty="0"/>
              <a:t>group of medical and health-care systems, </a:t>
            </a:r>
            <a:r>
              <a:rPr lang="en-US" b="1" dirty="0" smtClean="0"/>
              <a:t>practices &amp; products </a:t>
            </a:r>
            <a:r>
              <a:rPr lang="en-US" b="1" dirty="0"/>
              <a:t>that are not considered to be part of </a:t>
            </a:r>
            <a:r>
              <a:rPr lang="en-US" b="1" dirty="0" smtClean="0"/>
              <a:t>conventional medicine</a:t>
            </a:r>
            <a:r>
              <a:rPr lang="en-US" b="1" dirty="0"/>
              <a:t>; 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Mind</a:t>
            </a:r>
            <a:r>
              <a:rPr lang="en-US" b="1" dirty="0" smtClean="0">
                <a:solidFill>
                  <a:srgbClr val="FF0000"/>
                </a:solidFill>
              </a:rPr>
              <a:t>–</a:t>
            </a:r>
            <a:r>
              <a:rPr lang="en-US" b="1" i="1" dirty="0" smtClean="0">
                <a:solidFill>
                  <a:srgbClr val="FF0000"/>
                </a:solidFill>
              </a:rPr>
              <a:t>body interactions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i="1" u="sng" dirty="0" smtClean="0">
                <a:solidFill>
                  <a:srgbClr val="FF0000"/>
                </a:solidFill>
              </a:rPr>
              <a:t>Mind</a:t>
            </a:r>
            <a:r>
              <a:rPr lang="en-US" b="1" u="sng" dirty="0" smtClean="0">
                <a:solidFill>
                  <a:srgbClr val="FF0000"/>
                </a:solidFill>
              </a:rPr>
              <a:t>–</a:t>
            </a:r>
            <a:r>
              <a:rPr lang="en-US" b="1" i="1" u="sng" dirty="0" smtClean="0">
                <a:solidFill>
                  <a:srgbClr val="FF0000"/>
                </a:solidFill>
              </a:rPr>
              <a:t>body interactions</a:t>
            </a:r>
            <a:r>
              <a:rPr lang="en-US" b="1" u="sng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These rely on the mind’s capacity to influence physical function. Examples are: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meditation, ( person attention )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biofeedback, (  consciously regulate body function  )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prayer for healing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mental healing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music therapy </a:t>
            </a:r>
            <a:r>
              <a:rPr lang="en-US" b="1" dirty="0"/>
              <a:t>and</a:t>
            </a: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dance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28600"/>
            <a:ext cx="9036496" cy="99060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mind–body medicine</a:t>
            </a:r>
            <a:endParaRPr lang="en-US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748464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Some evidence supports the role of such practices in the treatment of:</a:t>
            </a:r>
          </a:p>
          <a:p>
            <a:pPr>
              <a:buFont typeface="Courier New" pitchFamily="49" charset="0"/>
              <a:buChar char="o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asthma, </a:t>
            </a:r>
          </a:p>
          <a:p>
            <a:pPr>
              <a:buFont typeface="Courier New" pitchFamily="49" charset="0"/>
              <a:buChar char="o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coronary artery disease  </a:t>
            </a:r>
          </a:p>
          <a:p>
            <a:pPr>
              <a:buFont typeface="Courier New" pitchFamily="49" charset="0"/>
              <a:buChar char="o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Cancer  </a:t>
            </a:r>
          </a:p>
          <a:p>
            <a:pPr>
              <a:buFont typeface="Courier New" pitchFamily="49" charset="0"/>
              <a:buChar char="o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osteoarthritic pain  </a:t>
            </a:r>
          </a:p>
          <a:p>
            <a:pPr>
              <a:buFont typeface="Courier New" pitchFamily="49" charset="0"/>
              <a:buChar char="o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low back pain </a:t>
            </a:r>
          </a:p>
          <a:p>
            <a:pPr>
              <a:buFont typeface="Courier New" pitchFamily="49" charset="0"/>
              <a:buChar char="o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chronic headache</a:t>
            </a:r>
          </a:p>
          <a:p>
            <a:pPr>
              <a:buFont typeface="Courier New" pitchFamily="49" charset="0"/>
              <a:buChar char="o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smoking cessation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83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Other type</a:t>
            </a:r>
            <a:endParaRPr lang="en-US" sz="4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92500" lnSpcReduction="10000"/>
          </a:bodyPr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• </a:t>
            </a:r>
            <a:r>
              <a:rPr lang="en-US" b="1" i="1" u="sng" dirty="0" smtClean="0">
                <a:solidFill>
                  <a:srgbClr val="FF0000"/>
                </a:solidFill>
              </a:rPr>
              <a:t>Biologically based therapies</a:t>
            </a:r>
            <a:r>
              <a:rPr lang="en-US" dirty="0" smtClean="0"/>
              <a:t>: These involve the use or regulation of an extraneous agent or preparation  include: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herbal medicine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dietary supplementation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nutritional medicine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b="1" i="1" u="sng" dirty="0" smtClean="0">
                <a:solidFill>
                  <a:srgbClr val="FF0000"/>
                </a:solidFill>
              </a:rPr>
              <a:t>Manipulative and body-based methods</a:t>
            </a:r>
            <a:r>
              <a:rPr lang="en-US" dirty="0" smtClean="0"/>
              <a:t>: These are based on manipulation or movement of parts of the body. They include: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/>
              <a:t>osteopathy 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chiropractic, ( mapulation,adjesment )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reflexology (rub  ), and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massage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Other Therapy</a:t>
            </a:r>
            <a:endParaRPr lang="en-US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b="1" i="1" u="sng" dirty="0" smtClean="0">
                <a:solidFill>
                  <a:srgbClr val="FF0000"/>
                </a:solidFill>
              </a:rPr>
              <a:t>Energy therapies</a:t>
            </a:r>
            <a:r>
              <a:rPr lang="en-US" dirty="0" smtClean="0"/>
              <a:t>: These involve use of </a:t>
            </a:r>
            <a:r>
              <a:rPr lang="en-US" b="1" dirty="0" smtClean="0"/>
              <a:t>energy fields</a:t>
            </a:r>
            <a:r>
              <a:rPr lang="en-US" dirty="0" smtClean="0"/>
              <a:t>. Examples include :</a:t>
            </a:r>
          </a:p>
          <a:p>
            <a:pPr>
              <a:buFont typeface="Wingdings" pitchFamily="2" charset="2"/>
              <a:buChar char="Ø"/>
            </a:pPr>
            <a:r>
              <a:rPr lang="en-US" b="1" u="sng" dirty="0" smtClean="0"/>
              <a:t>qigong</a:t>
            </a:r>
            <a:r>
              <a:rPr lang="en-US" dirty="0" smtClean="0"/>
              <a:t>, (gentle physical movement) in ancient chines</a:t>
            </a:r>
          </a:p>
          <a:p>
            <a:pPr>
              <a:buFont typeface="Wingdings" pitchFamily="2" charset="2"/>
              <a:buChar char="Ø"/>
            </a:pPr>
            <a:r>
              <a:rPr lang="en-US" b="1" u="sng" dirty="0" smtClean="0"/>
              <a:t>Reiki</a:t>
            </a:r>
            <a:r>
              <a:rPr lang="en-US" b="1" dirty="0" smtClean="0"/>
              <a:t>: </a:t>
            </a:r>
            <a:r>
              <a:rPr lang="en-US" dirty="0" smtClean="0"/>
              <a:t>( </a:t>
            </a:r>
            <a:r>
              <a:rPr lang="en-US" dirty="0"/>
              <a:t>life force energy from therapist to patient ) </a:t>
            </a:r>
            <a:r>
              <a:rPr lang="en-US" dirty="0" smtClean="0"/>
              <a:t>Reduce: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stress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pain</a:t>
            </a:r>
            <a:r>
              <a:rPr lang="en-US" dirty="0"/>
              <a:t>, and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fatigue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b="1" u="sng" dirty="0" smtClean="0"/>
              <a:t>therapeutic touch </a:t>
            </a:r>
            <a:r>
              <a:rPr lang="en-US" dirty="0" smtClean="0"/>
              <a:t>( finger tip)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Some forms of CAM: </a:t>
            </a:r>
            <a:r>
              <a:rPr lang="en-US" dirty="0" smtClean="0"/>
              <a:t>are embedded in the cultural norms of particular social and ethnic groups, e.g.: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traditional Chinese medicine.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Herbal therapy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Autofit/>
          </a:bodyPr>
          <a:lstStyle/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defined as: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products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other than vitamins and minerals taken by mouth and containing dietary ingredients intended to supplement the diet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E.g.</a:t>
            </a:r>
          </a:p>
          <a:p>
            <a:pPr algn="ctr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t"/>
            <a:r>
              <a:rPr lang="en-US" sz="1050" dirty="0" smtClean="0">
                <a:latin typeface="Times New Roman"/>
                <a:ea typeface="Times New Roman"/>
                <a:cs typeface="Arial"/>
              </a:rPr>
              <a:t> </a:t>
            </a:r>
            <a:r>
              <a:rPr lang="en-US" sz="2000" b="1" dirty="0"/>
              <a:t>Glucosamine  </a:t>
            </a:r>
            <a:r>
              <a:rPr lang="en-US" sz="2000" b="1" dirty="0" smtClean="0"/>
              <a:t>chondroitin</a:t>
            </a:r>
            <a:r>
              <a:rPr lang="en-US" sz="2000" dirty="0"/>
              <a:t> </a:t>
            </a:r>
            <a:r>
              <a:rPr lang="en-US" sz="2000" dirty="0" smtClean="0"/>
              <a:t>for </a:t>
            </a:r>
            <a:r>
              <a:rPr lang="en-US" sz="2000" b="1" dirty="0" smtClean="0"/>
              <a:t>Osteoarthritis</a:t>
            </a:r>
            <a:endParaRPr lang="en-US" sz="2000" dirty="0" smtClean="0">
              <a:latin typeface="Times New Roman"/>
              <a:ea typeface="Times New Roman"/>
              <a:cs typeface="Arial"/>
            </a:endParaRPr>
          </a:p>
          <a:p>
            <a:pPr algn="just" fontAlgn="t"/>
            <a:r>
              <a:rPr lang="en-US" sz="2000" b="1" dirty="0"/>
              <a:t>St. John's </a:t>
            </a:r>
            <a:r>
              <a:rPr lang="en-US" sz="2000" b="1" dirty="0" err="1" smtClean="0"/>
              <a:t>wort</a:t>
            </a:r>
            <a:r>
              <a:rPr lang="en-US" sz="2000" dirty="0"/>
              <a:t> </a:t>
            </a:r>
            <a:r>
              <a:rPr lang="en-US" sz="2000" dirty="0" smtClean="0"/>
              <a:t>for </a:t>
            </a:r>
            <a:r>
              <a:rPr lang="en-US" sz="2000" b="1" dirty="0" smtClean="0"/>
              <a:t>Depression</a:t>
            </a:r>
          </a:p>
          <a:p>
            <a:pPr algn="just" fontAlgn="t"/>
            <a:r>
              <a:rPr lang="en-US" sz="2000" b="1" dirty="0"/>
              <a:t>Ginkgo </a:t>
            </a:r>
            <a:r>
              <a:rPr lang="en-US" sz="2000" b="1" dirty="0" err="1" smtClean="0"/>
              <a:t>biloba</a:t>
            </a:r>
            <a:r>
              <a:rPr lang="en-US" sz="2000" dirty="0"/>
              <a:t> </a:t>
            </a:r>
            <a:r>
              <a:rPr lang="en-US" sz="2000" dirty="0" smtClean="0"/>
              <a:t>for </a:t>
            </a:r>
            <a:r>
              <a:rPr lang="en-US" sz="2000" b="1" dirty="0" smtClean="0"/>
              <a:t>Dementia</a:t>
            </a:r>
          </a:p>
          <a:p>
            <a:pPr algn="just" fontAlgn="t"/>
            <a:r>
              <a:rPr lang="en-US" sz="2000" b="1" dirty="0" err="1" smtClean="0"/>
              <a:t>Phyto</a:t>
            </a:r>
            <a:r>
              <a:rPr lang="en-US" sz="2000" b="1" dirty="0" smtClean="0"/>
              <a:t>-estrogens</a:t>
            </a:r>
            <a:r>
              <a:rPr lang="en-US" sz="2000" dirty="0"/>
              <a:t> </a:t>
            </a:r>
            <a:r>
              <a:rPr lang="en-US" sz="2000" dirty="0" smtClean="0"/>
              <a:t>for </a:t>
            </a:r>
            <a:r>
              <a:rPr lang="en-US" sz="2000" b="1" dirty="0" smtClean="0"/>
              <a:t>Menopausal </a:t>
            </a:r>
            <a:r>
              <a:rPr lang="en-US" sz="2000" b="1" dirty="0"/>
              <a:t>symptoms</a:t>
            </a:r>
            <a:endParaRPr lang="en-US" sz="2000" dirty="0"/>
          </a:p>
          <a:p>
            <a:pPr algn="just" fontAlgn="t"/>
            <a:r>
              <a:rPr lang="en-US" sz="2000" b="1" dirty="0"/>
              <a:t>Saw </a:t>
            </a:r>
            <a:r>
              <a:rPr lang="en-US" sz="2000" b="1" dirty="0" smtClean="0"/>
              <a:t>palmetto</a:t>
            </a:r>
            <a:r>
              <a:rPr lang="en-US" sz="2000" dirty="0"/>
              <a:t> </a:t>
            </a:r>
            <a:r>
              <a:rPr lang="en-US" sz="2000" dirty="0" smtClean="0"/>
              <a:t>for </a:t>
            </a:r>
            <a:r>
              <a:rPr lang="en-US" sz="2000" b="1" dirty="0" smtClean="0"/>
              <a:t>Benign </a:t>
            </a:r>
            <a:r>
              <a:rPr lang="en-US" sz="2000" b="1" dirty="0"/>
              <a:t>prostatic </a:t>
            </a:r>
            <a:r>
              <a:rPr lang="en-US" sz="2000" b="1" dirty="0" smtClean="0"/>
              <a:t>hyperplasia</a:t>
            </a:r>
            <a:endParaRPr lang="en-US" sz="2000" dirty="0" smtClean="0"/>
          </a:p>
          <a:p>
            <a:pPr algn="just" fontAlgn="t"/>
            <a:r>
              <a:rPr lang="en-US" sz="2000" b="1" dirty="0" smtClean="0"/>
              <a:t>Echinacea</a:t>
            </a:r>
            <a:r>
              <a:rPr lang="en-US" sz="2000" dirty="0"/>
              <a:t> </a:t>
            </a:r>
            <a:r>
              <a:rPr lang="en-US" sz="2000" dirty="0" smtClean="0"/>
              <a:t>for </a:t>
            </a:r>
            <a:r>
              <a:rPr lang="en-US" sz="2000" b="1" dirty="0" smtClean="0"/>
              <a:t>Upper </a:t>
            </a:r>
            <a:r>
              <a:rPr lang="en-US" sz="2000" b="1" dirty="0"/>
              <a:t>respiratory tract infection</a:t>
            </a:r>
            <a:endParaRPr lang="en-US" sz="2000" dirty="0"/>
          </a:p>
          <a:p>
            <a:pPr fontAlgn="t"/>
            <a:endParaRPr lang="en-US" sz="1200" b="1" dirty="0" smtClean="0"/>
          </a:p>
          <a:p>
            <a:pPr fontAlgn="t"/>
            <a:endParaRPr lang="en-US" sz="1200" b="1" dirty="0" smtClean="0"/>
          </a:p>
          <a:p>
            <a:pPr fontAlgn="t"/>
            <a:endParaRPr lang="en-US" sz="1200" dirty="0"/>
          </a:p>
          <a:p>
            <a:pPr fontAlgn="t"/>
            <a:endParaRPr lang="en-US" sz="1400" dirty="0"/>
          </a:p>
          <a:p>
            <a:pPr>
              <a:buNone/>
            </a:pPr>
            <a:endParaRPr lang="en-US" sz="1400" dirty="0">
              <a:latin typeface="Calibri"/>
              <a:ea typeface="Calibri"/>
              <a:cs typeface="Arial"/>
            </a:endParaRPr>
          </a:p>
          <a:p>
            <a:pPr algn="ctr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127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Safety of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CAM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all CAM therapies are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safe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+mj-lt"/>
              <a:buAutoNum type="romanLcPeriod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Some are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toxic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own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right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(e.g. dietary supplements containing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ephedrine alkaloids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now banned 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Others are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harmful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used in combination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conventional treatment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(e.g. garlic supplements that interfere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action of anti-HIV chemotherapy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+mj-lt"/>
              <a:buAutoNum type="romanLcPeriod"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Others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have been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associated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rare but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serious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side-effects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which can be life-threatening (e.g.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bowel perforation from coffee enemas,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hyponatraemia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noni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juice).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876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potential for harm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Potential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harm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CAM is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used to treat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serious or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life-threatening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medical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conditions, if the resultant delay in seeking conventional treatment compromises clinical outcome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balance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however, the relative safety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most CAM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therapies can be regarded as a positive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feature; homeopathy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an example.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68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popularity of CAM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may reflect the: </a:t>
            </a:r>
          </a:p>
          <a:p>
            <a:pPr marL="82296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lack of confidence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conventional medicine, particularly a belief that it will not help the condition or may cause harm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often used by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patients who have disease which is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unresponsive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conventional medicines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increasing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ease of access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information 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therapies via the Internet.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CAM is often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seeming to be completely safe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patients may therefore be willing to experiment with it as a ‘no-lose’ measure.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inherently pleasurable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Many forms of CAM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regardless of any therapeutic benefit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681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Q: enumerate the types of environmental hazard for the health.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52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Q: define the biological hazard, give an example for each type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064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3216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Complementary &amp; alternative medicine (CAM)</a:t>
            </a:r>
            <a:endParaRPr lang="en-US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2708920"/>
            <a:ext cx="9144000" cy="4149080"/>
          </a:xfrm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2" descr="C:\Users\a\Pictures\SCI2003b19N10_H03_0026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2132856"/>
            <a:ext cx="8208911" cy="4464495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6588224" y="1732166"/>
            <a:ext cx="20437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 err="1" smtClean="0"/>
              <a:t>Gingobilobia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/>
              <a:t>مسح لرأي الجهة المستفيدة  (طلبة المرحلة الأولى)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IQ" dirty="0" smtClean="0"/>
              <a:t>أجب عن التالي:</a:t>
            </a:r>
          </a:p>
          <a:p>
            <a:pPr algn="r"/>
            <a:endParaRPr lang="ar-IQ" dirty="0"/>
          </a:p>
          <a:p>
            <a:pPr algn="r"/>
            <a:r>
              <a:rPr lang="ar-IQ" dirty="0" smtClean="0"/>
              <a:t>1. ما هورأيك الصريح بالمحاضرات من الأولى الى نهاية محاضرة اليوم </a:t>
            </a:r>
          </a:p>
          <a:p>
            <a:pPr algn="r"/>
            <a:r>
              <a:rPr lang="ar-IQ" dirty="0" smtClean="0"/>
              <a:t>2. من أكثر المحاضرات نالت أعجابك </a:t>
            </a:r>
          </a:p>
          <a:p>
            <a:pPr algn="r"/>
            <a:r>
              <a:rPr lang="ar-IQ" dirty="0" smtClean="0"/>
              <a:t>3.هل انت راضٍ عن طريقة أعطاء المحاضرات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996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Protocol Of The Lectures</a:t>
            </a:r>
            <a:endParaRPr lang="en-US" sz="4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1357298"/>
            <a:ext cx="9144000" cy="5500702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3200" dirty="0" smtClean="0"/>
              <a:t>Epidemiology</a:t>
            </a:r>
          </a:p>
          <a:p>
            <a:r>
              <a:rPr lang="en-US" sz="3200" dirty="0" smtClean="0"/>
              <a:t>The Uses Of CAM</a:t>
            </a:r>
          </a:p>
          <a:p>
            <a:r>
              <a:rPr lang="en-US" sz="3200" dirty="0" smtClean="0"/>
              <a:t>Definitions of CAM</a:t>
            </a:r>
          </a:p>
          <a:p>
            <a:r>
              <a:rPr lang="en-US" sz="3200" dirty="0" smtClean="0"/>
              <a:t>Type Of CAM</a:t>
            </a:r>
          </a:p>
          <a:p>
            <a:r>
              <a:rPr lang="en-US" sz="3200" dirty="0" smtClean="0"/>
              <a:t>Recent Advance, Evidence </a:t>
            </a:r>
          </a:p>
          <a:p>
            <a:r>
              <a:rPr lang="en-US" sz="3200" dirty="0" smtClean="0"/>
              <a:t>Popularity</a:t>
            </a:r>
          </a:p>
          <a:p>
            <a:r>
              <a:rPr lang="en-US" sz="3200" dirty="0" smtClean="0"/>
              <a:t>Safety</a:t>
            </a:r>
          </a:p>
          <a:p>
            <a:r>
              <a:rPr lang="en-US" sz="3200" dirty="0" smtClean="0"/>
              <a:t>Big Five Type Of CAM</a:t>
            </a:r>
          </a:p>
          <a:p>
            <a:r>
              <a:rPr lang="en-US" sz="3200" dirty="0" smtClean="0"/>
              <a:t>Details Of Some Type CAM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Epidemiology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Some forms of CAM are embedded in the cultural norms of particular social and ethnic groups, e.g. traditional Chinese medicine</a:t>
            </a:r>
          </a:p>
          <a:p>
            <a:r>
              <a:rPr lang="en-US" dirty="0" smtClean="0"/>
              <a:t>In Western society, the use of CAM is extensive. </a:t>
            </a:r>
          </a:p>
          <a:p>
            <a:r>
              <a:rPr lang="en-US" dirty="0" smtClean="0"/>
              <a:t>For example, in 2007 in the USA, 38% of the adult population had used some form of CAM in the previous year </a:t>
            </a:r>
          </a:p>
          <a:p>
            <a:r>
              <a:rPr lang="en-US" dirty="0" smtClean="0"/>
              <a:t>(males 33.5%, females 42.8%); </a:t>
            </a:r>
          </a:p>
          <a:p>
            <a:r>
              <a:rPr lang="en-US" dirty="0" smtClean="0"/>
              <a:t>12% of children had also used CAM.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/>
          <a:lstStyle/>
          <a:p>
            <a:r>
              <a:rPr lang="en-US" dirty="0" smtClean="0"/>
              <a:t>most common medical conditions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need CAM, were involved :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3200" b="1" dirty="0" smtClean="0"/>
              <a:t>back pain, neck pain, ,joint pain/arthritis  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smtClean="0"/>
              <a:t>Anxiety 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smtClean="0"/>
              <a:t> raised cholesterol, head or chest ‘colds’  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smtClean="0"/>
              <a:t>Headache 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smtClean="0"/>
              <a:t> insomnia  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smtClean="0"/>
              <a:t>stress and depression 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smtClean="0"/>
              <a:t>gastrointestinal symptoms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50918"/>
            <a:ext cx="9144000" cy="785794"/>
          </a:xfrm>
        </p:spPr>
        <p:txBody>
          <a:bodyPr/>
          <a:lstStyle/>
          <a:p>
            <a:r>
              <a:rPr lang="en-US" dirty="0" smtClean="0"/>
              <a:t>CAM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9144000" cy="535782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CAM covers an enormous and ever-changing range of activities, from well established physical therapies such as osteopathy to spiritual measures such as prayer specifically for health. </a:t>
            </a:r>
          </a:p>
          <a:p>
            <a:pPr>
              <a:buNone/>
            </a:pPr>
            <a:r>
              <a:rPr lang="en-US" dirty="0"/>
              <a:t>Proponents suggest that CAM focuses on the </a:t>
            </a:r>
            <a:r>
              <a:rPr lang="en-US" dirty="0" smtClean="0"/>
              <a:t>whole person: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1" dirty="0"/>
              <a:t>their </a:t>
            </a:r>
            <a:r>
              <a:rPr lang="en-US" b="1" dirty="0" smtClean="0"/>
              <a:t>lifestyle 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 environment 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 diet  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 mental </a:t>
            </a:r>
            <a:endParaRPr lang="en-US" b="1" dirty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 Emotional     and 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spiritual </a:t>
            </a:r>
            <a:r>
              <a:rPr lang="en-US" b="1" dirty="0"/>
              <a:t>health, as well as physical </a:t>
            </a:r>
            <a:r>
              <a:rPr lang="en-US" b="1" dirty="0" smtClean="0"/>
              <a:t>complaints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definitions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‘</a:t>
            </a:r>
            <a:r>
              <a:rPr lang="en-US" b="1" u="sng" dirty="0">
                <a:solidFill>
                  <a:srgbClr val="FF0000"/>
                </a:solidFill>
              </a:rPr>
              <a:t>Complementary</a:t>
            </a:r>
            <a:r>
              <a:rPr lang="en-US" u="sng" dirty="0"/>
              <a:t> </a:t>
            </a:r>
            <a:r>
              <a:rPr lang="en-US" dirty="0"/>
              <a:t>medicine’ is the term used to describe the use of these treatments in conjunction with conventional medicine (e.g. acupuncture to reduce pain after surgery).</a:t>
            </a:r>
          </a:p>
          <a:p>
            <a:r>
              <a:rPr lang="en-US" dirty="0"/>
              <a:t> </a:t>
            </a:r>
            <a:r>
              <a:rPr lang="en-US" u="sng" dirty="0"/>
              <a:t>‘</a:t>
            </a:r>
            <a:r>
              <a:rPr lang="en-US" b="1" u="sng" dirty="0">
                <a:solidFill>
                  <a:srgbClr val="FF0000"/>
                </a:solidFill>
              </a:rPr>
              <a:t>Alternative</a:t>
            </a:r>
            <a:r>
              <a:rPr lang="en-US" u="sng" dirty="0"/>
              <a:t> </a:t>
            </a:r>
            <a:r>
              <a:rPr lang="en-US" dirty="0"/>
              <a:t>medicine’ describes their use in place of conventional medicine (e.g. reflexology instead of anti-inflammatory drugs for arthritis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 </a:t>
            </a:r>
            <a:r>
              <a:rPr lang="en-US" dirty="0"/>
              <a:t>Clearly, most forms of treatment can be used in </a:t>
            </a:r>
            <a:r>
              <a:rPr lang="en-US" b="1" dirty="0">
                <a:solidFill>
                  <a:srgbClr val="FF0000"/>
                </a:solidFill>
              </a:rPr>
              <a:t>either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way</a:t>
            </a:r>
            <a:r>
              <a:rPr lang="en-US" dirty="0"/>
              <a:t>, so the term CAM is often used </a:t>
            </a:r>
            <a:r>
              <a:rPr lang="en-US" i="1" dirty="0"/>
              <a:t>generically</a:t>
            </a:r>
            <a:r>
              <a:rPr lang="en-US" dirty="0"/>
              <a:t>. </a:t>
            </a:r>
          </a:p>
          <a:p>
            <a:r>
              <a:rPr lang="en-US" u="sng" dirty="0" smtClean="0"/>
              <a:t>‘</a:t>
            </a:r>
            <a:r>
              <a:rPr lang="en-US" b="1" u="sng" dirty="0" smtClean="0">
                <a:solidFill>
                  <a:srgbClr val="FF0000"/>
                </a:solidFill>
              </a:rPr>
              <a:t>Integrative</a:t>
            </a:r>
            <a:r>
              <a:rPr lang="en-US" u="sng" dirty="0" smtClean="0"/>
              <a:t> </a:t>
            </a:r>
            <a:r>
              <a:rPr lang="en-US" dirty="0"/>
              <a:t>medicine’ describes the use of </a:t>
            </a:r>
            <a:r>
              <a:rPr lang="en-US" dirty="0" smtClean="0"/>
              <a:t> conventional therapy </a:t>
            </a:r>
            <a:r>
              <a:rPr lang="en-US" dirty="0"/>
              <a:t>in combination with one or more </a:t>
            </a:r>
            <a:r>
              <a:rPr lang="en-US" dirty="0" smtClean="0"/>
              <a:t>complementary therapies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 The National Center for Complementary and Alternative Medicine in the USA uses the following classification: </a:t>
            </a:r>
            <a:r>
              <a:rPr lang="en-US" sz="2800" dirty="0" smtClean="0"/>
              <a:t>taxonomies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2000" dirty="0" smtClean="0"/>
              <a:t> </a:t>
            </a:r>
            <a:br>
              <a:rPr lang="en-US" sz="2000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1785950"/>
            <a:ext cx="9144000" cy="514351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en-US" sz="3200" b="1" i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3200" b="1" i="1" dirty="0" smtClean="0">
                <a:solidFill>
                  <a:srgbClr val="FF0000"/>
                </a:solidFill>
              </a:rPr>
              <a:t>Alternative </a:t>
            </a:r>
            <a:r>
              <a:rPr lang="en-US" sz="3200" b="1" i="1" dirty="0">
                <a:solidFill>
                  <a:srgbClr val="FF0000"/>
                </a:solidFill>
              </a:rPr>
              <a:t>medical systems</a:t>
            </a:r>
            <a:r>
              <a:rPr lang="en-US" sz="3200" dirty="0"/>
              <a:t>. </a:t>
            </a:r>
            <a:r>
              <a:rPr lang="en-US" sz="3200" dirty="0" smtClean="0"/>
              <a:t> </a:t>
            </a:r>
            <a:endParaRPr lang="en-US" sz="3200" dirty="0"/>
          </a:p>
          <a:p>
            <a:pPr marL="514350" indent="-514350">
              <a:buFont typeface="+mj-lt"/>
              <a:buAutoNum type="arabicParenR"/>
            </a:pPr>
            <a:r>
              <a:rPr lang="en-US" sz="3200" b="1" i="1" dirty="0" smtClean="0">
                <a:solidFill>
                  <a:srgbClr val="FF0000"/>
                </a:solidFill>
              </a:rPr>
              <a:t>Mind</a:t>
            </a:r>
            <a:r>
              <a:rPr lang="en-US" sz="3200" b="1" dirty="0" smtClean="0">
                <a:solidFill>
                  <a:srgbClr val="FF0000"/>
                </a:solidFill>
              </a:rPr>
              <a:t>–</a:t>
            </a:r>
            <a:r>
              <a:rPr lang="en-US" sz="3200" b="1" i="1" dirty="0" smtClean="0">
                <a:solidFill>
                  <a:srgbClr val="FF0000"/>
                </a:solidFill>
              </a:rPr>
              <a:t>body interactions</a:t>
            </a:r>
            <a:r>
              <a:rPr lang="en-US" sz="3200" b="1" dirty="0" smtClean="0">
                <a:solidFill>
                  <a:srgbClr val="FF0000"/>
                </a:solidFill>
              </a:rPr>
              <a:t>.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b="1" i="1" dirty="0" smtClean="0">
                <a:solidFill>
                  <a:srgbClr val="FF0000"/>
                </a:solidFill>
              </a:rPr>
              <a:t>Biologically based therapies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b="1" i="1" dirty="0" smtClean="0">
                <a:solidFill>
                  <a:srgbClr val="FF0000"/>
                </a:solidFill>
              </a:rPr>
              <a:t>Manipulative and body-based methods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b="1" i="1" dirty="0" smtClean="0">
                <a:solidFill>
                  <a:srgbClr val="FF0000"/>
                </a:solidFill>
              </a:rPr>
              <a:t>Energy therapies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b="1" dirty="0" smtClean="0">
                <a:solidFill>
                  <a:srgbClr val="FF0000"/>
                </a:solidFill>
              </a:rPr>
              <a:t>Some forms of CAM ( embedded)</a:t>
            </a:r>
            <a:r>
              <a:rPr lang="en-US" sz="3200" dirty="0" smtClean="0"/>
              <a:t> in the cultural norms </a:t>
            </a:r>
            <a:endParaRPr lang="en-US" sz="3200" b="1" i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arenR"/>
            </a:pPr>
            <a:endParaRPr lang="en-US" sz="3200" b="1" i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arenR"/>
            </a:pPr>
            <a:endParaRPr lang="en-US" sz="3200" b="1" i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arenR"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arenR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Alternative medical systems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These have their own constructs of theory and practice, often based on ancient historical beliefs. </a:t>
            </a:r>
          </a:p>
          <a:p>
            <a:pPr>
              <a:buNone/>
            </a:pPr>
            <a:r>
              <a:rPr lang="en-US" dirty="0" smtClean="0"/>
              <a:t>Examples are :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homeopathy,( coffee for insomnia)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naturopathy, ( body healing power)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traditional Chinese medicine          and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Ayurveda.(harmony and balance </a:t>
            </a:r>
            <a:r>
              <a:rPr lang="en-US" dirty="0" smtClean="0"/>
              <a:t>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813</TotalTime>
  <Words>989</Words>
  <Application>Microsoft Office PowerPoint</Application>
  <PresentationFormat>On-screen Show (4:3)</PresentationFormat>
  <Paragraphs>162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Courier New</vt:lpstr>
      <vt:lpstr>Times New Roman</vt:lpstr>
      <vt:lpstr>Tw Cen MT</vt:lpstr>
      <vt:lpstr>Wingdings</vt:lpstr>
      <vt:lpstr>Wingdings 2</vt:lpstr>
      <vt:lpstr>ألوان متوسطة</vt:lpstr>
      <vt:lpstr>    4th lecture: Complementary and alternative medicine (CAM)    </vt:lpstr>
      <vt:lpstr>Complementary &amp; alternative medicine (CAM)</vt:lpstr>
      <vt:lpstr>Protocol Of The Lectures</vt:lpstr>
      <vt:lpstr>Epidemiology </vt:lpstr>
      <vt:lpstr>most common medical conditions </vt:lpstr>
      <vt:lpstr>CAM</vt:lpstr>
      <vt:lpstr>definitions</vt:lpstr>
      <vt:lpstr>    The National Center for Complementary and Alternative Medicine in the USA uses the following classification: taxonomies   </vt:lpstr>
      <vt:lpstr>Alternative medical systems. </vt:lpstr>
      <vt:lpstr>Mind–body interactions.</vt:lpstr>
      <vt:lpstr>mind–body medicine</vt:lpstr>
      <vt:lpstr>Other type</vt:lpstr>
      <vt:lpstr>Other Therapy</vt:lpstr>
      <vt:lpstr>Herbal therapy</vt:lpstr>
      <vt:lpstr> Safety of  CAM  </vt:lpstr>
      <vt:lpstr>potential for harm</vt:lpstr>
      <vt:lpstr>The popularity of CAM </vt:lpstr>
      <vt:lpstr>Quiz </vt:lpstr>
      <vt:lpstr>Quiz </vt:lpstr>
      <vt:lpstr>مسح لرأي الجهة المستفيدة  (طلبة المرحلة الأولى)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Complementary and alternative medicine (CAM)</dc:title>
  <dc:creator>a</dc:creator>
  <cp:lastModifiedBy>DELL</cp:lastModifiedBy>
  <cp:revision>91</cp:revision>
  <dcterms:created xsi:type="dcterms:W3CDTF">2014-12-15T15:10:30Z</dcterms:created>
  <dcterms:modified xsi:type="dcterms:W3CDTF">2018-12-21T15:26:05Z</dcterms:modified>
</cp:coreProperties>
</file>